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86" r:id="rId3"/>
    <p:sldId id="266" r:id="rId4"/>
    <p:sldId id="283" r:id="rId5"/>
    <p:sldId id="268" r:id="rId6"/>
    <p:sldId id="267" r:id="rId7"/>
    <p:sldId id="289" r:id="rId8"/>
    <p:sldId id="290" r:id="rId9"/>
    <p:sldId id="292" r:id="rId10"/>
    <p:sldId id="288" r:id="rId11"/>
    <p:sldId id="291" r:id="rId12"/>
    <p:sldId id="287" r:id="rId13"/>
    <p:sldId id="29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7C7E51-C66E-432D-B64F-0E5AB3794ED5}"/>
              </a:ext>
            </a:extLst>
          </p:cNvPr>
          <p:cNvSpPr txBox="1">
            <a:spLocks/>
          </p:cNvSpPr>
          <p:nvPr/>
        </p:nvSpPr>
        <p:spPr>
          <a:xfrm>
            <a:off x="-75501" y="385894"/>
            <a:ext cx="9143999" cy="1098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pro příjemce při realizaci projektu v IROP</a:t>
            </a:r>
            <a:br>
              <a:rPr lang="cs-CZ"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CD32C1-818A-4E58-AEEC-EFAE899139F9}"/>
              </a:ext>
            </a:extLst>
          </p:cNvPr>
          <p:cNvSpPr txBox="1"/>
          <p:nvPr/>
        </p:nvSpPr>
        <p:spPr>
          <a:xfrm>
            <a:off x="746621" y="1543574"/>
            <a:ext cx="741586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</a:rPr>
              <a:t>Závazná metodika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Pravidla pro žadatele a příjemce mají dvě části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Obecná pravidla včetně 37 příloh (OP)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Specifická pravidla včetně příloh (SP)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Pravidla jsou pro žadatele a příjemce závazná od data jejich platnosti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V době realizace, tj. od vydání Rozhodnutí o poskytnutí dotace/Stanovení výdajů, se příjemce vždy řídí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aktuálně platnou verzí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 Obecných i Specifických pravidel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DF2C1E-45DB-4E0A-BD27-639BD6D1D852}"/>
              </a:ext>
            </a:extLst>
          </p:cNvPr>
          <p:cNvSpPr txBox="1">
            <a:spLocks/>
          </p:cNvSpPr>
          <p:nvPr/>
        </p:nvSpPr>
        <p:spPr>
          <a:xfrm>
            <a:off x="5444456" y="638010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Kateřina Brázdová,16. 9. 2021</a:t>
            </a:r>
          </a:p>
          <a:p>
            <a:endParaRPr lang="en-US" dirty="0"/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AEF86203-529B-4735-8C65-6ECB0A73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7" y="605682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0D2A10-257E-448D-A0DF-0A85F6DB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529F0EE-C50F-46C5-BC04-6902360E68EE}"/>
              </a:ext>
            </a:extLst>
          </p:cNvPr>
          <p:cNvSpPr txBox="1">
            <a:spLocks/>
          </p:cNvSpPr>
          <p:nvPr/>
        </p:nvSpPr>
        <p:spPr>
          <a:xfrm>
            <a:off x="1045219" y="33741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err="1"/>
              <a:t>ŽoZ</a:t>
            </a:r>
            <a:r>
              <a:rPr lang="cs-CZ" dirty="0"/>
              <a:t> – nejčastější chyby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EF6BDC-F28B-43A4-B2AD-C6774E8BCA38}"/>
              </a:ext>
            </a:extLst>
          </p:cNvPr>
          <p:cNvSpPr txBox="1"/>
          <p:nvPr/>
        </p:nvSpPr>
        <p:spPr>
          <a:xfrm>
            <a:off x="433352" y="1137005"/>
            <a:ext cx="81207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nedostatečné odůvodnění </a:t>
            </a:r>
            <a:r>
              <a:rPr lang="cs-CZ" b="0" dirty="0">
                <a:solidFill>
                  <a:schemeClr val="tx1"/>
                </a:solidFill>
              </a:rPr>
              <a:t>požadovaných změn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rozpočet roční neodpovídá finančnímu plánu v celkových součtech a v poměru INV/NIV – přesuny mezi roky nebo mezi INV a NIV je nutno zohlednit ve FP i v rozpočtu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úprava harmonogramu projektu (slučování etap) – nejsou vymazány přebytečné etapy </a:t>
            </a:r>
            <a:r>
              <a:rPr lang="cs-CZ" sz="1600" b="0" dirty="0">
                <a:solidFill>
                  <a:schemeClr val="tx1"/>
                </a:solidFill>
              </a:rPr>
              <a:t>(nutno označit etapy v </a:t>
            </a:r>
            <a:r>
              <a:rPr lang="cs-CZ" sz="1600" b="0" dirty="0" err="1">
                <a:solidFill>
                  <a:schemeClr val="tx1"/>
                </a:solidFill>
              </a:rPr>
              <a:t>ŽoZ</a:t>
            </a:r>
            <a:r>
              <a:rPr lang="cs-CZ" sz="1600" b="0" dirty="0">
                <a:solidFill>
                  <a:schemeClr val="tx1"/>
                </a:solidFill>
              </a:rPr>
              <a:t>, použít </a:t>
            </a:r>
            <a:r>
              <a:rPr lang="cs-CZ" sz="1600" b="0" dirty="0" err="1">
                <a:solidFill>
                  <a:schemeClr val="tx1"/>
                </a:solidFill>
              </a:rPr>
              <a:t>tl</a:t>
            </a:r>
            <a:r>
              <a:rPr lang="cs-CZ" sz="1600" b="0" dirty="0">
                <a:solidFill>
                  <a:schemeClr val="tx1"/>
                </a:solidFill>
              </a:rPr>
              <a:t>. Vykázat změnu, u etap ke smazání v poli „Akce prováděná se záznamem, jak ji chceme promítnout zpět do projektu“ vybrat „záznam smazán“).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finanční plán není navázán na etapy</a:t>
            </a:r>
          </a:p>
          <a:p>
            <a:pPr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podpis </a:t>
            </a:r>
            <a:r>
              <a:rPr lang="cs-CZ" dirty="0" err="1"/>
              <a:t>ŽoZ</a:t>
            </a:r>
            <a:r>
              <a:rPr lang="cs-CZ" dirty="0"/>
              <a:t> – plná moc neobsahuje el. podpisy (</a:t>
            </a:r>
            <a:r>
              <a:rPr lang="cs-CZ" sz="1600" dirty="0"/>
              <a:t>postup viz Příloha č. 36 OP</a:t>
            </a:r>
            <a:r>
              <a:rPr lang="cs-CZ" dirty="0"/>
              <a:t>)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záložky Dokumenty vs. Dokumenty pro </a:t>
            </a:r>
            <a:r>
              <a:rPr lang="cs-CZ" dirty="0" err="1"/>
              <a:t>ŽoZ</a:t>
            </a:r>
            <a:endParaRPr lang="cs-CZ" dirty="0"/>
          </a:p>
          <a:p>
            <a:pPr lvl="2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Dokumenty – propisují se na projekt – přílohy pro vydání PA, aktualizace příloh</a:t>
            </a:r>
          </a:p>
          <a:p>
            <a:pPr lvl="2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Dokumenty pro </a:t>
            </a:r>
            <a:r>
              <a:rPr lang="cs-CZ" dirty="0" err="1"/>
              <a:t>ŽoZ</a:t>
            </a:r>
            <a:r>
              <a:rPr lang="cs-CZ" dirty="0"/>
              <a:t> – odůvodnění </a:t>
            </a:r>
            <a:r>
              <a:rPr lang="cs-CZ" dirty="0" err="1"/>
              <a:t>ŽoZ</a:t>
            </a:r>
            <a:r>
              <a:rPr lang="cs-CZ" dirty="0"/>
              <a:t>, vypořádání doplnění </a:t>
            </a:r>
            <a:r>
              <a:rPr lang="cs-CZ" dirty="0" err="1"/>
              <a:t>ŽoZ</a:t>
            </a:r>
            <a:endParaRPr lang="cs-CZ" dirty="0"/>
          </a:p>
          <a:p>
            <a:pPr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nejsou vybrány všechny související obrazovky</a:t>
            </a: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D3B7EB9-97D0-42C7-873D-A38E65DB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0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9E8EB6-487B-4D69-9024-8542A559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110DA24-A7BD-4A25-9AA9-F94679849F2C}"/>
              </a:ext>
            </a:extLst>
          </p:cNvPr>
          <p:cNvSpPr txBox="1">
            <a:spLocks/>
          </p:cNvSpPr>
          <p:nvPr/>
        </p:nvSpPr>
        <p:spPr>
          <a:xfrm>
            <a:off x="1045219" y="337414"/>
            <a:ext cx="705356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Související obrazovky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Příloha č. 18 OP, kap. 2, bod 6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1080416-6659-4265-878B-E78C1CF4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3189"/>
              </p:ext>
            </p:extLst>
          </p:nvPr>
        </p:nvGraphicFramePr>
        <p:xfrm>
          <a:off x="615046" y="1500485"/>
          <a:ext cx="7784157" cy="4104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3027">
                  <a:extLst>
                    <a:ext uri="{9D8B030D-6E8A-4147-A177-3AD203B41FA5}">
                      <a16:colId xmlns:a16="http://schemas.microsoft.com/office/drawing/2014/main" val="2928648006"/>
                    </a:ext>
                  </a:extLst>
                </a:gridCol>
                <a:gridCol w="4751130">
                  <a:extLst>
                    <a:ext uri="{9D8B030D-6E8A-4147-A177-3AD203B41FA5}">
                      <a16:colId xmlns:a16="http://schemas.microsoft.com/office/drawing/2014/main" val="3463811674"/>
                    </a:ext>
                  </a:extLst>
                </a:gridCol>
              </a:tblGrid>
              <a:tr h="36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Typ změny</a:t>
                      </a:r>
                      <a:endParaRPr lang="cs-CZ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</a:rPr>
                        <a:t>Výběr obrazovek k editaci</a:t>
                      </a:r>
                      <a:endParaRPr lang="cs-CZ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96051"/>
                  </a:ext>
                </a:extLst>
              </a:tr>
              <a:tr h="41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Změna finančních dat/změna počtu etap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Etapy, Rozpočet, Přehled zdrojů financování, Finanční plán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60751"/>
                  </a:ext>
                </a:extLst>
              </a:tr>
              <a:tr h="41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Navázání etapy na finanční plán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Etapy, Rozpočet, Přehled zdrojů financování, Finanční plán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76353"/>
                  </a:ext>
                </a:extLst>
              </a:tr>
              <a:tr h="41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Změna harmonogramu realizace projektu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Projekt, Etapy, Rozpočet, Přehled zdrojů financování, Finanční plán</a:t>
                      </a:r>
                      <a:r>
                        <a:rPr lang="cs-CZ" sz="1200" b="1" dirty="0">
                          <a:effectLst/>
                        </a:rPr>
                        <a:t>, 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Indikátory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49242"/>
                  </a:ext>
                </a:extLst>
              </a:tr>
              <a:tr h="41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Změna/doplnění účtu žadatele (příjemce)/zřizovatele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Subjekty projektu, Účty subjektu,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88295"/>
                  </a:ext>
                </a:extLst>
              </a:tr>
              <a:tr h="380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Změna statutárního orgánu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Subjekty projektu, Osoby subjektu, Dokumenty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77064"/>
                  </a:ext>
                </a:extLst>
              </a:tr>
              <a:tr h="63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Doplnění veřejné podpory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Subjekty projektu, Veřejná podpora, Etapy, Rozpočet, Přehled zdrojů financování, Finanční plán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74510"/>
                  </a:ext>
                </a:extLst>
              </a:tr>
              <a:tr h="41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Doložení příloh (stavební povolení, apod.)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Dokumenty (NE !!! Dokumenty pro </a:t>
                      </a:r>
                      <a:r>
                        <a:rPr lang="cs-CZ" sz="1200" dirty="0" err="1">
                          <a:effectLst/>
                        </a:rPr>
                        <a:t>ŽoZ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57740"/>
                  </a:ext>
                </a:extLst>
              </a:tr>
              <a:tr h="63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Doplnění jiných peněžních příjmů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Příjmy, Etapy, Rozpočet, Přehled zdrojů financování, Finanční plán, Dokumenty, CBA (pokud na je projektu povinná)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70422"/>
                  </a:ext>
                </a:extLst>
              </a:tr>
            </a:tbl>
          </a:graphicData>
        </a:graphic>
      </p:graphicFrame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87A9AE8-BC17-4C97-AABF-6F23C227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4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E50756-830C-45BA-B704-F3D696A8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C170B8BC-0024-44AC-BE20-72A6EDA746BB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Kontrola, finalizace, podpis </a:t>
            </a:r>
            <a:r>
              <a:rPr lang="cs-CZ" sz="2800" dirty="0" err="1"/>
              <a:t>ŽoZ</a:t>
            </a:r>
            <a:endParaRPr lang="cs-CZ" sz="2800" dirty="0"/>
          </a:p>
          <a:p>
            <a:pPr algn="ctr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Příloha č. 18 OP, kap. 2, bod 6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9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B42F7B-0DF3-4BA4-966B-87EB3BC4ED34}"/>
              </a:ext>
            </a:extLst>
          </p:cNvPr>
          <p:cNvSpPr txBox="1"/>
          <p:nvPr/>
        </p:nvSpPr>
        <p:spPr>
          <a:xfrm>
            <a:off x="530296" y="1084263"/>
            <a:ext cx="8016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Po provedení kontroly: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finalizace</a:t>
            </a:r>
          </a:p>
          <a:p>
            <a:pPr algn="just"/>
            <a:r>
              <a:rPr lang="cs-CZ" dirty="0"/>
              <a:t>	Storno finalizace – uživatel s rolí „signatář“, nebo „zmocněnec“</a:t>
            </a:r>
          </a:p>
          <a:p>
            <a:pPr algn="just"/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po vygenerování tiskové verze  je možné </a:t>
            </a:r>
            <a:r>
              <a:rPr lang="cs-CZ" b="1" dirty="0"/>
              <a:t>podepsat</a:t>
            </a:r>
            <a:r>
              <a:rPr lang="cs-CZ" dirty="0"/>
              <a:t> </a:t>
            </a:r>
            <a:r>
              <a:rPr lang="cs-CZ" dirty="0" err="1"/>
              <a:t>ŽoZ</a:t>
            </a:r>
            <a:r>
              <a:rPr lang="cs-CZ" dirty="0"/>
              <a:t> signatářem projektu či osobou zmocněnou k podpisu plnou mocí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Stav </a:t>
            </a:r>
            <a:r>
              <a:rPr lang="cs-CZ" dirty="0" err="1"/>
              <a:t>ŽoZ</a:t>
            </a:r>
            <a:r>
              <a:rPr lang="cs-CZ" dirty="0"/>
              <a:t>: </a:t>
            </a:r>
            <a:r>
              <a:rPr lang="cs-CZ" b="1" dirty="0"/>
              <a:t>Podána na ŘO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4FE3A6-E8C9-4E80-88F0-CD192A14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57" y="3599088"/>
            <a:ext cx="3202804" cy="2174649"/>
          </a:xfrm>
          <a:prstGeom prst="rect">
            <a:avLst/>
          </a:prstGeom>
        </p:spPr>
      </p:pic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332BD790-A7E0-4970-852A-F0958B2A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1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F9723B-FB54-4D85-A851-1B577F74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7528AEF5-34F8-4507-A1B7-88F830EA28F8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Rozhodnutí o </a:t>
            </a:r>
            <a:r>
              <a:rPr lang="cs-CZ" sz="2800" dirty="0" err="1"/>
              <a:t>ŽoZ</a:t>
            </a:r>
            <a:endParaRPr lang="cs-CZ" sz="2800" dirty="0"/>
          </a:p>
          <a:p>
            <a:pPr algn="ctr"/>
            <a:r>
              <a:rPr lang="cs-CZ" sz="1900" dirty="0"/>
              <a:t>kap. 16.4 OP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45C534-3C8A-4F1C-BE52-C8B21062158D}"/>
              </a:ext>
            </a:extLst>
          </p:cNvPr>
          <p:cNvSpPr txBox="1"/>
          <p:nvPr/>
        </p:nvSpPr>
        <p:spPr>
          <a:xfrm>
            <a:off x="530296" y="1274763"/>
            <a:ext cx="8016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b="1" dirty="0"/>
              <a:t>schválení/zamítnutí </a:t>
            </a:r>
            <a:r>
              <a:rPr lang="cs-CZ" b="1" dirty="0" err="1"/>
              <a:t>ŽoZ</a:t>
            </a:r>
            <a:r>
              <a:rPr lang="cs-CZ" b="1" dirty="0"/>
              <a:t> </a:t>
            </a:r>
            <a:r>
              <a:rPr lang="cs-CZ" dirty="0"/>
              <a:t>– CRR/ŘO IROP rozhodne </a:t>
            </a:r>
          </a:p>
          <a:p>
            <a:pPr algn="just"/>
            <a:r>
              <a:rPr lang="cs-CZ" dirty="0"/>
              <a:t>	20 </a:t>
            </a:r>
            <a:r>
              <a:rPr lang="cs-CZ" dirty="0" err="1"/>
              <a:t>pd</a:t>
            </a:r>
            <a:r>
              <a:rPr lang="cs-CZ" dirty="0"/>
              <a:t> od podání příjemcem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b="1" dirty="0"/>
              <a:t>doplnění </a:t>
            </a:r>
            <a:r>
              <a:rPr lang="cs-CZ" b="1" dirty="0" err="1"/>
              <a:t>ŽoZ</a:t>
            </a:r>
            <a:r>
              <a:rPr lang="cs-CZ" b="1" dirty="0"/>
              <a:t> </a:t>
            </a:r>
            <a:r>
              <a:rPr lang="cs-CZ" dirty="0"/>
              <a:t>– 5 </a:t>
            </a:r>
            <a:r>
              <a:rPr lang="cs-CZ" dirty="0" err="1"/>
              <a:t>pd</a:t>
            </a:r>
            <a:r>
              <a:rPr lang="cs-CZ" dirty="0"/>
              <a:t>, v odůvodněných případech možné prodloužit – depeší žádost o prodloužení lhůty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/>
            <a:r>
              <a:rPr lang="cs-CZ" dirty="0"/>
              <a:t>	Při nedodržení lhůty na doplnění ukončí manažer projektu administraci 	</a:t>
            </a:r>
            <a:r>
              <a:rPr lang="cs-CZ" dirty="0" err="1"/>
              <a:t>ŽoZ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b="1" dirty="0"/>
              <a:t>Změny jsou do dat žádosti/projektu promítnuty až po schválení Žádosti o změnu ze strany ŘO/ZS.</a:t>
            </a:r>
          </a:p>
          <a:p>
            <a:pPr algn="just"/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Schválení </a:t>
            </a:r>
            <a:r>
              <a:rPr lang="cs-CZ" dirty="0" err="1"/>
              <a:t>ŽoZ</a:t>
            </a:r>
            <a:r>
              <a:rPr lang="cs-CZ" dirty="0"/>
              <a:t> s vlivem na právní akt (PA) – příjemce obdrží depeši, že byl vydán nový PA</a:t>
            </a:r>
          </a:p>
        </p:txBody>
      </p:sp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29EA28F-9CAE-4A84-B64F-BE879B8D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67841A96-6202-4A4F-9329-3B5D676F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69A09C-D277-4A02-8E54-FDD9566C07E5}"/>
              </a:ext>
            </a:extLst>
          </p:cNvPr>
          <p:cNvSpPr txBox="1">
            <a:spLocks/>
          </p:cNvSpPr>
          <p:nvPr/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změnu (</a:t>
            </a:r>
            <a:r>
              <a:rPr lang="cs-CZ"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 projektech IROP</a:t>
            </a:r>
            <a:endParaRPr lang="cs-CZ" sz="4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AB236BA-C28A-4AEC-83CB-DE183BF1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2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785028" y="455626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Žádosti o změnu (</a:t>
            </a:r>
            <a:r>
              <a:rPr lang="cs-CZ" dirty="0" err="1"/>
              <a:t>ŽoZ</a:t>
            </a:r>
            <a:r>
              <a:rPr lang="cs-CZ" dirty="0"/>
              <a:t>)</a:t>
            </a:r>
          </a:p>
          <a:p>
            <a:pPr algn="ctr"/>
            <a:r>
              <a:rPr lang="pl-PL" sz="1900" dirty="0"/>
              <a:t>kap. 16 OP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079228-4B88-4592-A69A-281710033DB0}"/>
              </a:ext>
            </a:extLst>
          </p:cNvPr>
          <p:cNvSpPr txBox="1"/>
          <p:nvPr/>
        </p:nvSpPr>
        <p:spPr>
          <a:xfrm>
            <a:off x="683568" y="1620812"/>
            <a:ext cx="75752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Změny iniciované žadatelem</a:t>
            </a: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žadatel má povinnost oznámit změny, které v projektu nastanou v době mezi podáním žádosti o podporu a ukončením udržitelnosti projektu</a:t>
            </a: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sz="1800" b="0" dirty="0">
                <a:solidFill>
                  <a:schemeClr val="tx1"/>
                </a:solidFill>
              </a:rPr>
              <a:t>měny je nutné ohlašovat </a:t>
            </a:r>
            <a:r>
              <a:rPr lang="cs-CZ" sz="1800" b="1" dirty="0">
                <a:solidFill>
                  <a:schemeClr val="tx1"/>
                </a:solidFill>
              </a:rPr>
              <a:t>před jejich samotnou realizací</a:t>
            </a:r>
          </a:p>
          <a:p>
            <a:pPr marL="628650" lvl="1" algn="just">
              <a:spcBef>
                <a:spcPts val="0"/>
              </a:spcBef>
              <a:spcAft>
                <a:spcPts val="600"/>
              </a:spcAft>
            </a:pPr>
            <a:endParaRPr lang="cs-CZ" sz="1800" b="0" dirty="0">
              <a:solidFill>
                <a:schemeClr val="tx1"/>
              </a:solidFill>
            </a:endParaRPr>
          </a:p>
          <a:p>
            <a:pPr marL="62865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Změny iniciované Centrem/ŘO IROP</a:t>
            </a: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zjištění formální chyby</a:t>
            </a: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</a:rPr>
              <a:t>změny v projektu v zájmu příjemce</a:t>
            </a: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62865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Změny týkající se veřejných zakázek se vykazují </a:t>
            </a:r>
            <a:r>
              <a:rPr lang="pl-PL" b="1" dirty="0"/>
              <a:t>přes modul Veřejné zakázky</a:t>
            </a:r>
            <a:r>
              <a:rPr lang="pl-PL" dirty="0"/>
              <a:t>, nikoliv prostřednictvím ŽoZ.</a:t>
            </a:r>
            <a:endParaRPr lang="cs-CZ" b="0" dirty="0">
              <a:solidFill>
                <a:schemeClr val="tx1"/>
              </a:solidFill>
            </a:endParaRPr>
          </a:p>
          <a:p>
            <a:pPr marL="171450" algn="just">
              <a:spcAft>
                <a:spcPts val="600"/>
              </a:spcAft>
            </a:pPr>
            <a:endParaRPr lang="pl-PL" b="0" dirty="0">
              <a:solidFill>
                <a:schemeClr val="tx1"/>
              </a:solidFill>
            </a:endParaRPr>
          </a:p>
          <a:p>
            <a:pPr marL="108585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900" b="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790E7F4A-B7DA-409C-A31D-27C41307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7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31865B65-805E-4D31-9F35-E95A51455EF4}"/>
              </a:ext>
            </a:extLst>
          </p:cNvPr>
          <p:cNvSpPr txBox="1">
            <a:spLocks/>
          </p:cNvSpPr>
          <p:nvPr/>
        </p:nvSpPr>
        <p:spPr>
          <a:xfrm>
            <a:off x="721787" y="1147636"/>
            <a:ext cx="7700425" cy="557383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Postup popsán v </a:t>
            </a:r>
            <a:r>
              <a:rPr lang="cs-CZ" sz="1600" b="1" dirty="0"/>
              <a:t>kap. 16 </a:t>
            </a:r>
            <a:r>
              <a:rPr lang="cs-CZ" sz="1600" dirty="0"/>
              <a:t>Obecných pravidel pro žadatele a příjemce „</a:t>
            </a:r>
            <a:r>
              <a:rPr lang="cs-CZ" sz="1600" b="1" dirty="0"/>
              <a:t>Změny v projektu</a:t>
            </a:r>
            <a:r>
              <a:rPr lang="cs-CZ" sz="1600" dirty="0"/>
              <a:t>“ a příloze </a:t>
            </a:r>
            <a:r>
              <a:rPr lang="cs-CZ" sz="1600" b="1" dirty="0"/>
              <a:t>č. 18 – Postup zadávání změn v MS2014+</a:t>
            </a:r>
            <a:r>
              <a:rPr lang="cs-CZ" sz="1600" dirty="0"/>
              <a:t>.</a:t>
            </a:r>
            <a:endParaRPr lang="cs-CZ" sz="1600" b="1" dirty="0"/>
          </a:p>
          <a:p>
            <a:pPr algn="just"/>
            <a:endParaRPr lang="cs-CZ" sz="9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Změnové řízení může být žadatelem zahájeno:</a:t>
            </a:r>
          </a:p>
          <a:p>
            <a:pPr algn="just"/>
            <a:r>
              <a:rPr lang="cs-CZ" sz="1600" dirty="0"/>
              <a:t>1. před schválením právního aktu (kap. 16.1 OP): schvaluje CRR</a:t>
            </a:r>
          </a:p>
          <a:p>
            <a:pPr algn="just"/>
            <a:r>
              <a:rPr lang="cs-CZ" sz="1600" dirty="0"/>
              <a:t>2. po schválení právního aktu (kap. 16.2 a 16.3 OP):</a:t>
            </a:r>
          </a:p>
          <a:p>
            <a:pPr marL="739775" lvl="1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 vlivem na právní akt: </a:t>
            </a:r>
            <a:r>
              <a:rPr lang="cs-CZ" sz="1600" b="0" dirty="0">
                <a:solidFill>
                  <a:schemeClr val="tx1"/>
                </a:solidFill>
              </a:rPr>
              <a:t>finanční a termínové změny s vlivem na rozložení čerpání v letech / prodloužení realizace projektu / změny termínů a cílových hodnot indikátorů / změna poměru INV/NIV</a:t>
            </a:r>
            <a:endParaRPr lang="cs-CZ" sz="1600" dirty="0"/>
          </a:p>
          <a:p>
            <a:pPr marL="739775" lvl="1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bez vlivu na právní akt: </a:t>
            </a:r>
            <a:r>
              <a:rPr lang="cs-CZ" sz="1600" b="0" dirty="0">
                <a:solidFill>
                  <a:schemeClr val="tx1"/>
                </a:solidFill>
              </a:rPr>
              <a:t>změna FP – přesun prostředků mezi etapami bez změny čerpání v letech / předložení příloh</a:t>
            </a:r>
            <a:endParaRPr lang="cs-CZ" sz="1600" dirty="0"/>
          </a:p>
          <a:p>
            <a:pPr algn="just"/>
            <a:r>
              <a:rPr lang="cs-CZ" sz="1600" dirty="0"/>
              <a:t>3. v době udržitelnosti projektu: s vlivem/bez vlivu na právní akt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dirty="0"/>
              <a:t>Druh změnového řízení je určen v MS2014+ automaticky v závislosti na vybraných obrazovkách.</a:t>
            </a:r>
          </a:p>
          <a:p>
            <a:pPr algn="just"/>
            <a:endParaRPr lang="cs-CZ" sz="900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429195B-8D34-44F7-8385-9E5A3BB34423}"/>
              </a:ext>
            </a:extLst>
          </p:cNvPr>
          <p:cNvSpPr txBox="1">
            <a:spLocks/>
          </p:cNvSpPr>
          <p:nvPr/>
        </p:nvSpPr>
        <p:spPr>
          <a:xfrm>
            <a:off x="966003" y="38973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Žádosti o změnu (</a:t>
            </a:r>
            <a:r>
              <a:rPr lang="cs-CZ" dirty="0" err="1"/>
              <a:t>ŽoZ</a:t>
            </a:r>
            <a:r>
              <a:rPr lang="cs-CZ" dirty="0"/>
              <a:t>)</a:t>
            </a:r>
          </a:p>
          <a:p>
            <a:pPr algn="ctr"/>
            <a:r>
              <a:rPr lang="pl-PL" sz="1900" dirty="0"/>
              <a:t>kap. 16 OP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A8923AB-3F8C-4DB5-AB68-E322ED95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Žádosti o změnu (</a:t>
            </a:r>
            <a:r>
              <a:rPr lang="cs-CZ" dirty="0" err="1"/>
              <a:t>ŽoZ</a:t>
            </a:r>
            <a:r>
              <a:rPr lang="cs-CZ" dirty="0"/>
              <a:t>)</a:t>
            </a:r>
          </a:p>
          <a:p>
            <a:pPr algn="ctr"/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kap. 16.1 OP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CA663A-B414-4CDC-A516-6C270A3BB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46" y="1596977"/>
            <a:ext cx="8000607" cy="494193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B08388D-5A8B-4F8B-839E-B4008160BB03}"/>
              </a:ext>
            </a:extLst>
          </p:cNvPr>
          <p:cNvSpPr txBox="1"/>
          <p:nvPr/>
        </p:nvSpPr>
        <p:spPr>
          <a:xfrm>
            <a:off x="568346" y="1548653"/>
            <a:ext cx="7613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V jedné </a:t>
            </a:r>
            <a:r>
              <a:rPr lang="cs-CZ" sz="1600" dirty="0" err="1"/>
              <a:t>ŽoZ</a:t>
            </a:r>
            <a:r>
              <a:rPr lang="cs-CZ" sz="1600" dirty="0"/>
              <a:t> může být zažádáno o více dílčích změn.</a:t>
            </a:r>
          </a:p>
          <a:p>
            <a:endParaRPr lang="cs-CZ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B51A5D09-B8FA-456A-87AE-3B8A698E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7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Žádosti o změnu (</a:t>
            </a:r>
            <a:r>
              <a:rPr lang="cs-CZ" dirty="0" err="1"/>
              <a:t>ŽoZ</a:t>
            </a:r>
            <a:r>
              <a:rPr lang="cs-CZ" dirty="0"/>
              <a:t>)</a:t>
            </a:r>
          </a:p>
          <a:p>
            <a:pPr algn="ct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kap. 16.3 OP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1F1772-DABC-438C-AA04-EE3C01A7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18" y="1273003"/>
            <a:ext cx="8264363" cy="4941934"/>
          </a:xfrm>
          <a:prstGeom prst="rect">
            <a:avLst/>
          </a:prstGeom>
        </p:spPr>
      </p:pic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F285DB33-3842-49BA-B71A-A524B857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9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16B1F5E-8AA2-4327-AA4E-BEFC201D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2C0DB49-3807-4EB1-94F3-E584F626C86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Žádosti o změnu (</a:t>
            </a:r>
            <a:r>
              <a:rPr lang="cs-CZ" dirty="0" err="1"/>
              <a:t>ŽoZ</a:t>
            </a:r>
            <a:r>
              <a:rPr lang="cs-CZ" dirty="0"/>
              <a:t>)</a:t>
            </a:r>
          </a:p>
          <a:p>
            <a:pPr algn="ct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kap. 16.5 OP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A964F7-37ED-4D95-B932-80CC006DDCDB}"/>
              </a:ext>
            </a:extLst>
          </p:cNvPr>
          <p:cNvSpPr txBox="1"/>
          <p:nvPr/>
        </p:nvSpPr>
        <p:spPr>
          <a:xfrm>
            <a:off x="433351" y="1724710"/>
            <a:ext cx="81401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/>
              <a:t>Žádá-li příjemce o přesun finančních prostředků mezi etapami, je nutné zároveň požádat o přesun odpovídajících aktivit – upravit popis etap.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b="1" dirty="0"/>
              <a:t>Dojde-li v projektu k úsporám</a:t>
            </a:r>
            <a:r>
              <a:rPr lang="cs-CZ" dirty="0"/>
              <a:t>, příjemce může požádat o jejich využití prostřednictvím </a:t>
            </a:r>
            <a:r>
              <a:rPr lang="cs-CZ" dirty="0" err="1"/>
              <a:t>ŽoZ</a:t>
            </a:r>
            <a:r>
              <a:rPr lang="cs-CZ" dirty="0"/>
              <a:t>. … </a:t>
            </a:r>
            <a:r>
              <a:rPr lang="cs-CZ" b="1" dirty="0"/>
              <a:t>Úspory nelze použít na </a:t>
            </a:r>
            <a:r>
              <a:rPr lang="cs-CZ" dirty="0"/>
              <a:t>zvýšení výdajů na publicitu a na nové aktivity projektu, které nebyly v žádosti o podporu plánovány. 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5866B257-3C3D-436F-B1B7-29C07BE1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2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198498-6545-4C02-86D0-9C7BD8F3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1152E9A6-24DA-4838-A379-193605CA3F7D}"/>
              </a:ext>
            </a:extLst>
          </p:cNvPr>
          <p:cNvSpPr txBox="1">
            <a:spLocks/>
          </p:cNvSpPr>
          <p:nvPr/>
        </p:nvSpPr>
        <p:spPr>
          <a:xfrm>
            <a:off x="457200" y="261939"/>
            <a:ext cx="8229600" cy="10495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Změny s vlivem na ŽoP/ZoR</a:t>
            </a:r>
            <a:br>
              <a:rPr lang="pl-PL" dirty="0"/>
            </a:br>
            <a:r>
              <a:rPr lang="pl-PL" sz="1800" dirty="0"/>
              <a:t>kap. 16 OP, bod A.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A47C0C-5EBB-45CE-807C-487F1CB97051}"/>
              </a:ext>
            </a:extLst>
          </p:cNvPr>
          <p:cNvSpPr txBox="1">
            <a:spLocks/>
          </p:cNvSpPr>
          <p:nvPr/>
        </p:nvSpPr>
        <p:spPr>
          <a:xfrm>
            <a:off x="433352" y="1546850"/>
            <a:ext cx="7883148" cy="4574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300" b="0" dirty="0">
                <a:solidFill>
                  <a:schemeClr val="tx1"/>
                </a:solidFill>
              </a:rPr>
              <a:t>z</a:t>
            </a:r>
            <a:r>
              <a:rPr lang="cs-CZ" sz="2600" b="0" dirty="0">
                <a:solidFill>
                  <a:schemeClr val="tx1"/>
                </a:solidFill>
              </a:rPr>
              <a:t>měny ve finančních plánech, přesun nevyčerpaných prostředků, přesun mezi INV/NIV, prodloužení etapy, sloučení etap, změny v položkovém rozpočtu</a:t>
            </a: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600" b="0" dirty="0">
                <a:solidFill>
                  <a:schemeClr val="tx1"/>
                </a:solidFill>
              </a:rPr>
              <a:t>nutno podat ŽoZ </a:t>
            </a:r>
            <a:r>
              <a:rPr lang="cs-CZ" sz="2600" dirty="0">
                <a:solidFill>
                  <a:schemeClr val="tx1"/>
                </a:solidFill>
              </a:rPr>
              <a:t>nejpozději s datem ukončení etapy</a:t>
            </a:r>
            <a:r>
              <a:rPr lang="cs-CZ" sz="2600" b="0" dirty="0">
                <a:solidFill>
                  <a:schemeClr val="tx1"/>
                </a:solidFill>
              </a:rPr>
              <a:t>  = včas podaná změna (kap. 16 OP, bod A.)</a:t>
            </a: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2600" b="0" dirty="0">
              <a:solidFill>
                <a:schemeClr val="tx1"/>
              </a:solidFill>
            </a:endParaRPr>
          </a:p>
          <a:p>
            <a:pPr marL="108000" lvl="1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600" dirty="0">
                <a:solidFill>
                  <a:schemeClr val="tx1"/>
                </a:solidFill>
              </a:rPr>
              <a:t>Pozdní podání </a:t>
            </a:r>
            <a:r>
              <a:rPr lang="cs-CZ" sz="2600" dirty="0" err="1">
                <a:solidFill>
                  <a:schemeClr val="tx1"/>
                </a:solidFill>
              </a:rPr>
              <a:t>ŽoZ</a:t>
            </a:r>
            <a:r>
              <a:rPr lang="cs-CZ" sz="2600" b="0" dirty="0">
                <a:solidFill>
                  <a:schemeClr val="tx1"/>
                </a:solidFill>
              </a:rPr>
              <a:t>:</a:t>
            </a: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Ø"/>
            </a:pPr>
            <a:r>
              <a:rPr lang="cs-CZ" sz="2600" b="0" dirty="0">
                <a:solidFill>
                  <a:schemeClr val="tx1"/>
                </a:solidFill>
              </a:rPr>
              <a:t> po ukončení etapy, ale před podáním </a:t>
            </a:r>
            <a:r>
              <a:rPr lang="cs-CZ" sz="2600" b="0" dirty="0" err="1">
                <a:solidFill>
                  <a:schemeClr val="tx1"/>
                </a:solidFill>
              </a:rPr>
              <a:t>ŽoP</a:t>
            </a:r>
            <a:endParaRPr lang="cs-CZ" sz="2600" b="0" dirty="0">
              <a:solidFill>
                <a:schemeClr val="tx1"/>
              </a:solidFill>
            </a:endParaRP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Ø"/>
            </a:pPr>
            <a:r>
              <a:rPr lang="cs-CZ" sz="2600" b="0" dirty="0">
                <a:solidFill>
                  <a:schemeClr val="tx1"/>
                </a:solidFill>
              </a:rPr>
              <a:t> sankce za pozdní předložení </a:t>
            </a:r>
            <a:r>
              <a:rPr lang="cs-CZ" sz="2600" b="0" dirty="0" err="1">
                <a:solidFill>
                  <a:schemeClr val="tx1"/>
                </a:solidFill>
              </a:rPr>
              <a:t>ŽoZ</a:t>
            </a:r>
            <a:r>
              <a:rPr lang="cs-CZ" sz="2600" b="0" dirty="0">
                <a:solidFill>
                  <a:schemeClr val="tx1"/>
                </a:solidFill>
              </a:rPr>
              <a:t> dle Podmínek Rozhodnutí o poskytnutí dotace – 0,2 % schválené výše dotace k proplacení (SF), maximálně však  10 000,- Kč </a:t>
            </a:r>
          </a:p>
          <a:p>
            <a:pPr marL="108000" lvl="1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lang="cs-CZ" sz="2600" b="0" dirty="0">
              <a:solidFill>
                <a:schemeClr val="tx1"/>
              </a:solidFill>
            </a:endParaRP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Ø"/>
            </a:pPr>
            <a:r>
              <a:rPr lang="cs-CZ" sz="2600" b="0" dirty="0" err="1">
                <a:solidFill>
                  <a:schemeClr val="tx1"/>
                </a:solidFill>
              </a:rPr>
              <a:t>ŽoZ</a:t>
            </a:r>
            <a:r>
              <a:rPr lang="cs-CZ" sz="2600" b="0" dirty="0">
                <a:solidFill>
                  <a:schemeClr val="tx1"/>
                </a:solidFill>
              </a:rPr>
              <a:t> na úpravu finančního plánu podané po podání </a:t>
            </a:r>
            <a:r>
              <a:rPr lang="cs-CZ" sz="2600" b="0" dirty="0" err="1">
                <a:solidFill>
                  <a:schemeClr val="tx1"/>
                </a:solidFill>
              </a:rPr>
              <a:t>ŽoP</a:t>
            </a:r>
            <a:r>
              <a:rPr lang="cs-CZ" sz="2600" b="0" dirty="0">
                <a:solidFill>
                  <a:schemeClr val="tx1"/>
                </a:solidFill>
              </a:rPr>
              <a:t>, budou </a:t>
            </a:r>
            <a:r>
              <a:rPr lang="cs-CZ" sz="2600" dirty="0">
                <a:solidFill>
                  <a:schemeClr val="tx1"/>
                </a:solidFill>
              </a:rPr>
              <a:t>zamítnuty</a:t>
            </a:r>
            <a:r>
              <a:rPr lang="cs-CZ" sz="2600" b="0" dirty="0">
                <a:solidFill>
                  <a:schemeClr val="tx1"/>
                </a:solidFill>
              </a:rPr>
              <a:t>.</a:t>
            </a:r>
          </a:p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endParaRPr lang="cs-CZ" sz="3800" b="1" dirty="0">
              <a:solidFill>
                <a:srgbClr val="00529C"/>
              </a:solidFill>
            </a:endParaRP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4711958-8074-44F1-9B12-3B95BF53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6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2A6165-76DD-4DE4-B1E0-65353E3E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9E05DE-950B-418D-9040-C67712C03D62}"/>
              </a:ext>
            </a:extLst>
          </p:cNvPr>
          <p:cNvSpPr txBox="1"/>
          <p:nvPr/>
        </p:nvSpPr>
        <p:spPr>
          <a:xfrm>
            <a:off x="799615" y="1461961"/>
            <a:ext cx="7381875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rgbClr val="FF0000"/>
                </a:solidFill>
              </a:rPr>
              <a:t>Nevyčerpané prostředky za danou etapu (finanční plán), které nebyly před podáním </a:t>
            </a:r>
            <a:r>
              <a:rPr lang="cs-CZ" sz="1600" b="1" dirty="0" err="1">
                <a:solidFill>
                  <a:srgbClr val="FF0000"/>
                </a:solidFill>
              </a:rPr>
              <a:t>ŽoP</a:t>
            </a:r>
            <a:r>
              <a:rPr lang="cs-CZ" sz="1600" b="1" dirty="0">
                <a:solidFill>
                  <a:srgbClr val="FF0000"/>
                </a:solidFill>
              </a:rPr>
              <a:t> převedeny do další etapy (finančního plánu), již nebude možné využít v daném projektu.</a:t>
            </a:r>
          </a:p>
          <a:p>
            <a:pPr marL="108000" lvl="1" algn="just">
              <a:lnSpc>
                <a:spcPct val="120000"/>
              </a:lnSpc>
              <a:spcAft>
                <a:spcPts val="600"/>
              </a:spcAft>
            </a:pPr>
            <a:endParaRPr lang="cs-CZ" dirty="0">
              <a:solidFill>
                <a:srgbClr val="FF0000"/>
              </a:solidFill>
            </a:endParaRPr>
          </a:p>
          <a:p>
            <a:pPr marL="393750" lvl="1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/>
              <a:t>Během změnového řízení nelze podat Žádost o platbu. </a:t>
            </a:r>
          </a:p>
          <a:p>
            <a:pPr marL="108000" lvl="1" algn="just">
              <a:lnSpc>
                <a:spcPct val="120000"/>
              </a:lnSpc>
              <a:spcAft>
                <a:spcPts val="600"/>
              </a:spcAft>
            </a:pPr>
            <a:r>
              <a:rPr lang="cs-CZ" sz="1600" dirty="0" err="1"/>
              <a:t>ŽoP</a:t>
            </a:r>
            <a:r>
              <a:rPr lang="cs-CZ" sz="1600" dirty="0"/>
              <a:t> a </a:t>
            </a:r>
            <a:r>
              <a:rPr lang="cs-CZ" sz="1600" dirty="0" err="1"/>
              <a:t>ZoR</a:t>
            </a:r>
            <a:r>
              <a:rPr lang="cs-CZ" sz="1600" dirty="0"/>
              <a:t> lze rozpracovat před podáním nebo schválením </a:t>
            </a:r>
            <a:r>
              <a:rPr lang="cs-CZ" sz="1600" dirty="0" err="1"/>
              <a:t>ŽoZ</a:t>
            </a:r>
            <a:r>
              <a:rPr lang="cs-CZ" sz="1600" dirty="0"/>
              <a:t>, ale do schválení změny nesmí být podány.  Nejprve musí být schválena </a:t>
            </a:r>
            <a:r>
              <a:rPr lang="cs-CZ" sz="1600" dirty="0" err="1"/>
              <a:t>ŽoZ</a:t>
            </a:r>
            <a:r>
              <a:rPr lang="cs-CZ" sz="1600" dirty="0"/>
              <a:t>, poté příjemce předloží </a:t>
            </a:r>
            <a:r>
              <a:rPr lang="cs-CZ" sz="1600" dirty="0" err="1"/>
              <a:t>ŽoP</a:t>
            </a:r>
            <a:r>
              <a:rPr lang="cs-CZ" sz="1600" dirty="0"/>
              <a:t>.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AAFB292B-6891-428B-AC0B-3ED142C25E05}"/>
              </a:ext>
            </a:extLst>
          </p:cNvPr>
          <p:cNvSpPr txBox="1">
            <a:spLocks/>
          </p:cNvSpPr>
          <p:nvPr/>
        </p:nvSpPr>
        <p:spPr>
          <a:xfrm>
            <a:off x="457200" y="261939"/>
            <a:ext cx="8229600" cy="10495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Změny s vlivem na ŽoP/ZoR</a:t>
            </a:r>
            <a:br>
              <a:rPr lang="pl-PL" dirty="0"/>
            </a:br>
            <a:r>
              <a:rPr lang="pl-PL" sz="1800" dirty="0"/>
              <a:t>kap. 16 OP, bod A.</a:t>
            </a:r>
          </a:p>
        </p:txBody>
      </p:sp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F18E1F41-6100-4E3A-B126-3FF9DFF3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41272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802</TotalTime>
  <Words>1113</Words>
  <Application>Microsoft Office PowerPoint</Application>
  <PresentationFormat>Předvádění na obrazovce (4:3)</PresentationFormat>
  <Paragraphs>133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Brázdová Kateřina</cp:lastModifiedBy>
  <cp:revision>72</cp:revision>
  <dcterms:created xsi:type="dcterms:W3CDTF">2021-01-13T14:58:16Z</dcterms:created>
  <dcterms:modified xsi:type="dcterms:W3CDTF">2021-09-13T07:26:51Z</dcterms:modified>
  <cp:category/>
</cp:coreProperties>
</file>